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68" r:id="rId3"/>
    <p:sldId id="278" r:id="rId4"/>
    <p:sldId id="281" r:id="rId5"/>
    <p:sldId id="282" r:id="rId6"/>
    <p:sldId id="283" r:id="rId7"/>
    <p:sldId id="284" r:id="rId8"/>
    <p:sldId id="25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5A"/>
    <a:srgbClr val="CF0E3E"/>
    <a:srgbClr val="EF7D00"/>
    <a:srgbClr val="14133B"/>
    <a:srgbClr val="72207E"/>
    <a:srgbClr val="009F98"/>
    <a:srgbClr val="80A41B"/>
    <a:srgbClr val="5E7E29"/>
    <a:srgbClr val="2A98CD"/>
    <a:srgbClr val="3E3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6005" autoAdjust="0"/>
  </p:normalViewPr>
  <p:slideViewPr>
    <p:cSldViewPr snapToGrid="0">
      <p:cViewPr varScale="1">
        <p:scale>
          <a:sx n="62" d="100"/>
          <a:sy n="62" d="100"/>
        </p:scale>
        <p:origin x="860" y="56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wpia.uni.lodz.pl/student/prakty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wpia.uni.lodz.pl/student/prakty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desk@wpia.uni.lodz.pl" TargetMode="External"/><Relationship Id="rId5" Type="http://schemas.openxmlformats.org/officeDocument/2006/relationships/hyperlink" Target="mailto:jmikolajczyk@wpia.uni.lodz.pl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4" name="Grafika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F0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75502" y="1914209"/>
            <a:ext cx="751451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Praktyki zawodowe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Przewodnik krok po kroku </a:t>
            </a:r>
          </a:p>
        </p:txBody>
      </p:sp>
      <p:pic>
        <p:nvPicPr>
          <p:cNvPr id="12" name="Grafika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6" t="12719" r="34062" b="5217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8" name="Dowolny kształt: kształt 7"/>
          <p:cNvSpPr/>
          <p:nvPr/>
        </p:nvSpPr>
        <p:spPr>
          <a:xfrm>
            <a:off x="9774" y="0"/>
            <a:ext cx="6295888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89531" y="1339911"/>
            <a:ext cx="4915742" cy="504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000" b="1" dirty="0">
                <a:solidFill>
                  <a:srgbClr val="CF0E3E"/>
                </a:solidFill>
              </a:rPr>
              <a:t>01.   </a:t>
            </a:r>
            <a:r>
              <a:rPr lang="pl-PL" sz="2000" b="1" dirty="0">
                <a:solidFill>
                  <a:srgbClr val="3E3E3D"/>
                </a:solidFill>
              </a:rPr>
              <a:t>Obowiązek odbycia praktyk</a:t>
            </a:r>
          </a:p>
          <a:p>
            <a:endParaRPr lang="pl-PL" sz="2000" dirty="0">
              <a:solidFill>
                <a:srgbClr val="3E3E3D"/>
              </a:solidFill>
            </a:endParaRPr>
          </a:p>
          <a:p>
            <a:r>
              <a:rPr lang="pl-PL" sz="2000" b="1" dirty="0">
                <a:solidFill>
                  <a:srgbClr val="CF0E3E"/>
                </a:solidFill>
              </a:rPr>
              <a:t>02.   </a:t>
            </a:r>
            <a:r>
              <a:rPr lang="pl-PL" sz="2000" b="1" dirty="0">
                <a:solidFill>
                  <a:srgbClr val="3E3E3D"/>
                </a:solidFill>
              </a:rPr>
              <a:t>Dokumenty </a:t>
            </a:r>
          </a:p>
          <a:p>
            <a:endParaRPr lang="pl-PL" sz="2000" dirty="0">
              <a:solidFill>
                <a:srgbClr val="3E3E3D"/>
              </a:solidFill>
            </a:endParaRPr>
          </a:p>
          <a:p>
            <a:r>
              <a:rPr lang="pl-PL" sz="2000" b="1" dirty="0">
                <a:solidFill>
                  <a:srgbClr val="CF0E3E"/>
                </a:solidFill>
              </a:rPr>
              <a:t>03.   </a:t>
            </a:r>
            <a:r>
              <a:rPr lang="pl-PL" sz="2000" b="1" dirty="0">
                <a:solidFill>
                  <a:srgbClr val="3E3E3D"/>
                </a:solidFill>
              </a:rPr>
              <a:t>Krok po kroku… czyli procedura</a:t>
            </a:r>
          </a:p>
          <a:p>
            <a:r>
              <a:rPr lang="pl-PL" sz="2000" b="1" dirty="0">
                <a:solidFill>
                  <a:srgbClr val="3E3E3D"/>
                </a:solidFill>
              </a:rPr>
              <a:t> </a:t>
            </a:r>
            <a:endParaRPr lang="pl-PL" sz="2000" dirty="0">
              <a:solidFill>
                <a:srgbClr val="3E3E3D"/>
              </a:solidFill>
            </a:endParaRPr>
          </a:p>
          <a:p>
            <a:r>
              <a:rPr lang="pl-PL" sz="2000" b="1" dirty="0">
                <a:solidFill>
                  <a:srgbClr val="CF0E3E"/>
                </a:solidFill>
              </a:rPr>
              <a:t>04.   </a:t>
            </a:r>
            <a:r>
              <a:rPr lang="pl-PL" sz="2000" b="1" dirty="0">
                <a:solidFill>
                  <a:srgbClr val="3E3E3D"/>
                </a:solidFill>
              </a:rPr>
              <a:t>Rozliczenie praktyk</a:t>
            </a:r>
          </a:p>
          <a:p>
            <a:endParaRPr lang="pl-PL" sz="2000" dirty="0">
              <a:solidFill>
                <a:srgbClr val="3E3E3D"/>
              </a:solidFill>
            </a:endParaRPr>
          </a:p>
          <a:p>
            <a:r>
              <a:rPr lang="pl-PL" sz="2000" b="1" dirty="0">
                <a:solidFill>
                  <a:srgbClr val="CF0E3E"/>
                </a:solidFill>
              </a:rPr>
              <a:t>05.   </a:t>
            </a:r>
            <a:r>
              <a:rPr lang="pl-PL" sz="2000" b="1" dirty="0">
                <a:solidFill>
                  <a:srgbClr val="3E3E3D"/>
                </a:solidFill>
              </a:rPr>
              <a:t>Gdzie szukać pomocy ?</a:t>
            </a:r>
            <a:endParaRPr lang="pl-PL" sz="2000" dirty="0">
              <a:solidFill>
                <a:srgbClr val="3E3E3D"/>
              </a:solidFill>
            </a:endParaRPr>
          </a:p>
          <a:p>
            <a:pPr lvl="1">
              <a:spcAft>
                <a:spcPts val="1800"/>
              </a:spcAft>
            </a:pPr>
            <a:r>
              <a:rPr lang="pl-PL" sz="1400" dirty="0">
                <a:solidFill>
                  <a:srgbClr val="3E3E3D"/>
                </a:solidFill>
              </a:rPr>
              <a:t> </a:t>
            </a:r>
          </a:p>
        </p:txBody>
      </p:sp>
      <p:pic>
        <p:nvPicPr>
          <p:cNvPr id="7" name="Grafika 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5312" y="371923"/>
            <a:ext cx="1129242" cy="11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189116"/>
            <a:ext cx="8552498" cy="18089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pl-PL" sz="2400" b="1" dirty="0">
                <a:solidFill>
                  <a:srgbClr val="3E3E3D"/>
                </a:solidFill>
              </a:rPr>
              <a:t>Każdy student ma obowiązek zaliczenia praktyk. </a:t>
            </a:r>
          </a:p>
          <a:p>
            <a:pPr>
              <a:spcAft>
                <a:spcPts val="2400"/>
              </a:spcAft>
            </a:pPr>
            <a:r>
              <a:rPr lang="pl-PL" sz="2400" b="1" dirty="0">
                <a:solidFill>
                  <a:srgbClr val="3E3E3D"/>
                </a:solidFill>
              </a:rPr>
              <a:t>Zgodnie z regulaminem studiów należy odbyć je </a:t>
            </a:r>
          </a:p>
          <a:p>
            <a:pPr>
              <a:spcAft>
                <a:spcPts val="2400"/>
              </a:spcAft>
            </a:pPr>
            <a:r>
              <a:rPr lang="pl-PL" sz="2400" b="1" u="sng" dirty="0">
                <a:solidFill>
                  <a:srgbClr val="3E3E3D"/>
                </a:solidFill>
              </a:rPr>
              <a:t>na drugim roku lub w czasie wakacji po drugim roku</a:t>
            </a:r>
            <a:r>
              <a:rPr lang="pl-PL" sz="2400" b="1" dirty="0">
                <a:solidFill>
                  <a:srgbClr val="3E3E3D"/>
                </a:solidFill>
              </a:rPr>
              <a:t>.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pl-PL" sz="2400" b="1" u="sng" dirty="0">
                <a:solidFill>
                  <a:srgbClr val="FF0000"/>
                </a:solidFill>
              </a:rPr>
              <a:t>! Praktyki zaliczane są na ocenę !</a:t>
            </a:r>
          </a:p>
        </p:txBody>
      </p:sp>
      <p:pic>
        <p:nvPicPr>
          <p:cNvPr id="11" name="Grafika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pole tekstowe 21"/>
          <p:cNvSpPr txBox="1"/>
          <p:nvPr/>
        </p:nvSpPr>
        <p:spPr>
          <a:xfrm>
            <a:off x="3627620" y="4594205"/>
            <a:ext cx="7775743" cy="436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/>
              <a:t>Podstawa prawna dla dociekliwych:</a:t>
            </a:r>
          </a:p>
          <a:p>
            <a:pPr>
              <a:spcAft>
                <a:spcPts val="1000"/>
              </a:spcAft>
            </a:pPr>
            <a:r>
              <a:rPr lang="en-US" sz="2400" b="1" dirty="0">
                <a:hlinkClick r:id="rId4"/>
              </a:rPr>
              <a:t>https://www.wpia.uni.lodz.pl/student/praktyki</a:t>
            </a:r>
            <a:endParaRPr lang="pl-PL" sz="2400" b="1" dirty="0"/>
          </a:p>
          <a:p>
            <a:pPr algn="ctr">
              <a:spcAft>
                <a:spcPts val="1000"/>
              </a:spcAft>
            </a:pPr>
            <a:r>
              <a:rPr lang="pl-PL" sz="2400" b="1" dirty="0"/>
              <a:t>(pliki do pobrania)</a:t>
            </a:r>
            <a:endParaRPr lang="en-US" sz="2400" b="1" dirty="0"/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6229023" cy="1407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CF0E3E"/>
                </a:solidFill>
              </a:rPr>
              <a:t>Obowiązek odbywania praktyk</a:t>
            </a:r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2" y="1189115"/>
            <a:ext cx="9751712" cy="2858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400" b="1" dirty="0">
                <a:solidFill>
                  <a:srgbClr val="3E3E3D"/>
                </a:solidFill>
              </a:rPr>
              <a:t>Studenci kierunku administracja mogą odbywać praktyki 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u="sng" dirty="0">
                <a:solidFill>
                  <a:srgbClr val="3E3E3D"/>
                </a:solidFill>
              </a:rPr>
              <a:t>urzędach i zakładach administracji publicznej</a:t>
            </a:r>
            <a:r>
              <a:rPr lang="pl-PL" sz="2400" b="1" dirty="0">
                <a:solidFill>
                  <a:srgbClr val="3E3E3D"/>
                </a:solidFill>
              </a:rPr>
              <a:t>, których wykaz znajduje się na stronie internetowej Wydziału,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innych podmiotach publicznych oraz przedsiębiorstwach prywatnych gwarantujących realizację programu praktyk. </a:t>
            </a:r>
          </a:p>
          <a:p>
            <a:endParaRPr lang="pl-PL" sz="2400" b="1" dirty="0">
              <a:solidFill>
                <a:srgbClr val="3E3E3D"/>
              </a:solidFill>
            </a:endParaRPr>
          </a:p>
          <a:p>
            <a:r>
              <a:rPr lang="pl-PL" sz="2400" b="1" dirty="0">
                <a:solidFill>
                  <a:srgbClr val="3E3E3D"/>
                </a:solidFill>
              </a:rPr>
              <a:t>W wyjątkowych sytuacjach, student może odbywać praktyki w innym niż wyżej wymienionym miejscu, po uzyskaniu zgody opiekuna praktyk. 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endParaRPr lang="pl-PL" sz="2400" b="1" dirty="0">
              <a:solidFill>
                <a:srgbClr val="3E3E3D"/>
              </a:solidFill>
            </a:endParaRP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pl-PL" sz="2400" b="1" dirty="0">
                <a:solidFill>
                  <a:srgbClr val="3E3E3D"/>
                </a:solidFill>
              </a:rPr>
              <a:t>! nie jesteś pewien spytaj Opiekuna kierunkowego !</a:t>
            </a:r>
            <a:endParaRPr lang="pl-PL" sz="2400" b="1" u="sng" dirty="0">
              <a:solidFill>
                <a:srgbClr val="3E3E3D"/>
              </a:solidFill>
            </a:endParaRPr>
          </a:p>
        </p:txBody>
      </p:sp>
      <p:pic>
        <p:nvPicPr>
          <p:cNvPr id="11" name="Grafika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6229023" cy="1407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CF0E3E"/>
                </a:solidFill>
              </a:rPr>
              <a:t>Gdzie można obywać praktyki ?</a:t>
            </a:r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7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378884"/>
            <a:ext cx="3485823" cy="28582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2900"/>
              </a:lnSpc>
              <a:spcAft>
                <a:spcPts val="2400"/>
              </a:spcAft>
            </a:pPr>
            <a:r>
              <a:rPr lang="pl-PL" sz="2400" b="1" dirty="0">
                <a:solidFill>
                  <a:srgbClr val="0070C0"/>
                </a:solidFill>
              </a:rPr>
              <a:t>Rejestracja przez USOSWEB </a:t>
            </a:r>
          </a:p>
          <a:p>
            <a:pPr algn="ctr">
              <a:lnSpc>
                <a:spcPts val="2900"/>
              </a:lnSpc>
              <a:spcAft>
                <a:spcPts val="2400"/>
              </a:spcAft>
            </a:pPr>
            <a:r>
              <a:rPr lang="pl-PL" sz="2400" b="1" u="sng" dirty="0">
                <a:solidFill>
                  <a:srgbClr val="3E3E3D"/>
                </a:solidFill>
              </a:rPr>
              <a:t>Do instytucji z którymi Wydział ma podpisane stałe porozumienie</a:t>
            </a:r>
          </a:p>
        </p:txBody>
      </p:sp>
      <p:pic>
        <p:nvPicPr>
          <p:cNvPr id="11" name="Grafika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2" y="292167"/>
            <a:ext cx="6229023" cy="1407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CF0E3E"/>
                </a:solidFill>
              </a:rPr>
              <a:t>Dwie drogi do sukcesu</a:t>
            </a:r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771927" y="1357447"/>
            <a:ext cx="6807048" cy="2858229"/>
          </a:xfrm>
          <a:prstGeom prst="rect">
            <a:avLst/>
          </a:prstGeom>
          <a:noFill/>
          <a:ln>
            <a:solidFill>
              <a:srgbClr val="00695A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2400"/>
              </a:spcAft>
            </a:pPr>
            <a:r>
              <a:rPr lang="pl-PL" sz="2400" b="1" dirty="0">
                <a:solidFill>
                  <a:srgbClr val="0070C0"/>
                </a:solidFill>
              </a:rPr>
              <a:t>Rejestracja przy pomocy formularzy Microsoft Forms   </a:t>
            </a:r>
          </a:p>
          <a:p>
            <a:pPr marL="457200" indent="-457200">
              <a:lnSpc>
                <a:spcPts val="2900"/>
              </a:lnSpc>
              <a:spcAft>
                <a:spcPts val="2400"/>
              </a:spcAft>
              <a:buFont typeface="+mj-lt"/>
              <a:buAutoNum type="alphaLcParenR"/>
            </a:pPr>
            <a:r>
              <a:rPr lang="pl-PL" sz="2400" b="1" u="sng" dirty="0">
                <a:solidFill>
                  <a:srgbClr val="3E3E3D"/>
                </a:solidFill>
              </a:rPr>
              <a:t>Wypełniamy go jeśli sami znaleźliśmy sobie praktyki</a:t>
            </a:r>
          </a:p>
          <a:p>
            <a:pPr marL="457200" indent="-457200">
              <a:lnSpc>
                <a:spcPts val="2900"/>
              </a:lnSpc>
              <a:spcAft>
                <a:spcPts val="2400"/>
              </a:spcAft>
              <a:buFont typeface="+mj-lt"/>
              <a:buAutoNum type="alphaLcParenR"/>
            </a:pPr>
            <a:r>
              <a:rPr lang="pl-PL" sz="2400" b="1" u="sng" dirty="0">
                <a:solidFill>
                  <a:srgbClr val="3E3E3D"/>
                </a:solidFill>
              </a:rPr>
              <a:t>Jeśli pracujemy a zakres naszych obowiązków jest zgodny z profilem praktyk</a:t>
            </a:r>
          </a:p>
          <a:p>
            <a:pPr algn="ctr">
              <a:lnSpc>
                <a:spcPts val="2900"/>
              </a:lnSpc>
              <a:spcAft>
                <a:spcPts val="2400"/>
              </a:spcAft>
            </a:pPr>
            <a:r>
              <a:rPr lang="pl-PL" sz="2400" b="1" u="sng" dirty="0">
                <a:solidFill>
                  <a:srgbClr val="3E3E3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73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pole tekstowe 21"/>
          <p:cNvSpPr txBox="1"/>
          <p:nvPr/>
        </p:nvSpPr>
        <p:spPr>
          <a:xfrm>
            <a:off x="696433" y="4949391"/>
            <a:ext cx="8957233" cy="447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CF0E3E"/>
                </a:solidFill>
              </a:rPr>
              <a:t>Przydatne linki :</a:t>
            </a:r>
          </a:p>
          <a:p>
            <a:pPr>
              <a:spcAft>
                <a:spcPts val="1000"/>
              </a:spcAft>
            </a:pPr>
            <a:r>
              <a:rPr lang="en-US" sz="2400" b="1" dirty="0">
                <a:hlinkClick r:id="rId4"/>
              </a:rPr>
              <a:t>https://www.wpia.uni.lodz.pl/student/praktyki</a:t>
            </a:r>
            <a:endParaRPr lang="pl-PL" sz="2400" b="1" dirty="0"/>
          </a:p>
          <a:p>
            <a:pPr>
              <a:spcAft>
                <a:spcPts val="1000"/>
              </a:spcAft>
            </a:pPr>
            <a:endParaRPr lang="en-US" sz="2800" b="1" dirty="0">
              <a:solidFill>
                <a:srgbClr val="CF0E3E"/>
              </a:solidFill>
            </a:endParaRPr>
          </a:p>
        </p:txBody>
      </p:sp>
      <p:sp>
        <p:nvSpPr>
          <p:cNvPr id="13" name="pole tekstowe 7"/>
          <p:cNvSpPr txBox="1"/>
          <p:nvPr/>
        </p:nvSpPr>
        <p:spPr>
          <a:xfrm>
            <a:off x="696432" y="292167"/>
            <a:ext cx="6229023" cy="1407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Rejestracja</a:t>
            </a:r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81551" y="1025879"/>
            <a:ext cx="11003910" cy="392351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pl-PL" sz="2400" b="1" dirty="0">
                <a:solidFill>
                  <a:srgbClr val="3E3E3D"/>
                </a:solidFill>
              </a:rPr>
              <a:t>Rejestracja jest dostępna w USOSWEB. </a:t>
            </a:r>
          </a:p>
          <a:p>
            <a:pPr marL="457200" indent="-457200">
              <a:lnSpc>
                <a:spcPts val="29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3E3E3D"/>
                </a:solidFill>
              </a:rPr>
              <a:t>Rejestrujemy się do grupy przedmiotu praktyki.</a:t>
            </a:r>
          </a:p>
          <a:p>
            <a:pPr marL="457200" indent="-457200">
              <a:lnSpc>
                <a:spcPts val="29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3E3E3D"/>
                </a:solidFill>
              </a:rPr>
              <a:t>Do każdej grupy przypisane są miejsce i termin praktyk.</a:t>
            </a:r>
          </a:p>
          <a:p>
            <a:pPr marL="457200" indent="-457200">
              <a:lnSpc>
                <a:spcPts val="29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3E3E3D"/>
                </a:solidFill>
              </a:rPr>
              <a:t>Informacje o uruchomieniu zapisów pojawiają się na stronie Wydziału w zakładce praktyki.</a:t>
            </a:r>
          </a:p>
          <a:p>
            <a:pPr marL="457200" indent="-457200">
              <a:lnSpc>
                <a:spcPts val="29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3E3E3D"/>
                </a:solidFill>
              </a:rPr>
              <a:t>Po 21 dniach od zakończonej rejestracji dokumenty będą wydawane przez Opiekuna praktyk podczas obowiązkowego spotkania</a:t>
            </a:r>
          </a:p>
        </p:txBody>
      </p:sp>
    </p:spTree>
    <p:extLst>
      <p:ext uri="{BB962C8B-B14F-4D97-AF65-F5344CB8AC3E}">
        <p14:creationId xmlns:p14="http://schemas.microsoft.com/office/powerpoint/2010/main" val="36745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2" y="292167"/>
            <a:ext cx="6229023" cy="1407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Rejestracja</a:t>
            </a:r>
          </a:p>
          <a:p>
            <a:endParaRPr lang="pl-PL" sz="2800" b="1" dirty="0"/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81551" y="1378882"/>
            <a:ext cx="10838326" cy="36278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pl-PL" sz="2400" b="1" dirty="0">
                <a:solidFill>
                  <a:srgbClr val="3E3E3D"/>
                </a:solidFill>
              </a:rPr>
              <a:t>Rejestracja jest dostępna w Microsoft Forms.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pl-PL" sz="2400" b="1" dirty="0">
                <a:solidFill>
                  <a:srgbClr val="3E3E3D"/>
                </a:solidFill>
              </a:rPr>
              <a:t>1.  Rejestrujemy się przez wypełnienie pól obejmujących dane w zakresie wskazania m.in.: pełnej nazwy instytucji, jej adresu, terminu realizacji praktyk.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pl-PL" sz="2400" b="1" dirty="0">
                <a:solidFill>
                  <a:srgbClr val="3E3E3D"/>
                </a:solidFill>
              </a:rPr>
              <a:t>2.  Informacje o uruchomieniu zapisów pojawiają się na stronie Wydziału w zakładce praktyki.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pl-PL" sz="2400" b="1" dirty="0">
                <a:solidFill>
                  <a:srgbClr val="3E3E3D"/>
                </a:solidFill>
              </a:rPr>
              <a:t>3.  Po 21 dniach od zakończonej rejestracji dokumenty będą wydawane przez Opiekuna praktyk podczas obowiązkowego spotkania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3E3E3D"/>
                </a:solidFill>
              </a:rPr>
              <a:t> 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endParaRPr lang="pl-PL" sz="2400" b="1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8850" r="1" b="1528"/>
          <a:stretch/>
        </p:blipFill>
        <p:spPr>
          <a:xfrm>
            <a:off x="5854249" y="1"/>
            <a:ext cx="6337753" cy="6858000"/>
          </a:xfrm>
          <a:prstGeom prst="rect">
            <a:avLst/>
          </a:prstGeom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218" y="371923"/>
            <a:ext cx="1129242" cy="1176293"/>
          </a:xfrm>
          <a:prstGeom prst="rect">
            <a:avLst/>
          </a:prstGeom>
        </p:spPr>
      </p:pic>
      <p:sp>
        <p:nvSpPr>
          <p:cNvPr id="14" name="Dowolny kształt: kształt 13"/>
          <p:cNvSpPr/>
          <p:nvPr/>
        </p:nvSpPr>
        <p:spPr>
          <a:xfrm>
            <a:off x="0" y="0"/>
            <a:ext cx="6312012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64725" y="378547"/>
            <a:ext cx="591879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CF0E3E"/>
                </a:solidFill>
              </a:rPr>
              <a:t>W razie pytań …. </a:t>
            </a:r>
          </a:p>
          <a:p>
            <a:endParaRPr lang="pl-PL" sz="3600" b="1" dirty="0">
              <a:solidFill>
                <a:srgbClr val="CF0E3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78477" y="1717101"/>
            <a:ext cx="4877997" cy="3859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</a:rPr>
              <a:t>W razie pytań prosimy o kontakt: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CF0E3E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CF0E3E"/>
                </a:solidFill>
              </a:rPr>
              <a:t>Koordynator praktyk: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</a:rPr>
              <a:t>dr Katarzyna Koperkiewicz-</a:t>
            </a:r>
            <a:r>
              <a:rPr lang="pl-PL" sz="1400" dirty="0" err="1">
                <a:solidFill>
                  <a:srgbClr val="CF0E3E"/>
                </a:solidFill>
              </a:rPr>
              <a:t>Mordel</a:t>
            </a:r>
            <a:endParaRPr lang="pl-PL" sz="1400" dirty="0">
              <a:solidFill>
                <a:srgbClr val="CF0E3E"/>
              </a:solidFill>
            </a:endParaRP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CF0E3E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CF0E3E"/>
                </a:solidFill>
              </a:rPr>
              <a:t>Opiekun praktyk: 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</a:rPr>
              <a:t>dr Joanna Mikołajczyk pok. 1.20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  <a:hlinkClick r:id="rId5"/>
              </a:rPr>
              <a:t>jmikolajczyk@wpia.uni.lodz.pl</a:t>
            </a:r>
            <a:r>
              <a:rPr lang="pl-PL" sz="1400" dirty="0">
                <a:solidFill>
                  <a:srgbClr val="CF0E3E"/>
                </a:solidFill>
              </a:rPr>
              <a:t> </a:t>
            </a: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CF0E3E"/>
                </a:solidFill>
              </a:rPr>
              <a:t>Wnioski: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</a:rPr>
              <a:t>Anna Jabłońska pok. 2.25</a:t>
            </a:r>
          </a:p>
          <a:p>
            <a:pPr>
              <a:lnSpc>
                <a:spcPts val="2100"/>
              </a:lnSpc>
            </a:pPr>
            <a:r>
              <a:rPr lang="pl-PL" sz="1400" u="sng" dirty="0">
                <a:solidFill>
                  <a:srgbClr val="0070C0"/>
                </a:solidFill>
              </a:rPr>
              <a:t>ajablonska@wpia.uni.lodz.pl</a:t>
            </a: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CF0E3E"/>
                </a:solidFill>
              </a:rPr>
              <a:t>Rejestracja USOSWEB: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  <a:hlinkClick r:id="rId6"/>
              </a:rPr>
              <a:t>helpdesk@wpia.uni.lodz.pl</a:t>
            </a:r>
            <a:r>
              <a:rPr lang="pl-PL" sz="1400" dirty="0">
                <a:solidFill>
                  <a:srgbClr val="CF0E3E"/>
                </a:solidFill>
              </a:rPr>
              <a:t> 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CF0E3E"/>
                </a:solidFill>
              </a:rPr>
              <a:t> 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CF0E3E"/>
              </a:solidFill>
            </a:endParaRPr>
          </a:p>
        </p:txBody>
      </p:sp>
      <p:pic>
        <p:nvPicPr>
          <p:cNvPr id="12" name="Grafika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551" y="5855186"/>
            <a:ext cx="1745826" cy="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23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410</Words>
  <Application>Microsoft Office PowerPoint</Application>
  <PresentationFormat>Panoramiczny</PresentationFormat>
  <Paragraphs>69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JM</cp:lastModifiedBy>
  <cp:revision>219</cp:revision>
  <dcterms:created xsi:type="dcterms:W3CDTF">2017-01-11T10:24:22Z</dcterms:created>
  <dcterms:modified xsi:type="dcterms:W3CDTF">2021-11-10T11:50:57Z</dcterms:modified>
</cp:coreProperties>
</file>